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618" r:id="rId2"/>
    <p:sldId id="619" r:id="rId3"/>
    <p:sldId id="319" r:id="rId4"/>
    <p:sldId id="516" r:id="rId5"/>
    <p:sldId id="324" r:id="rId6"/>
    <p:sldId id="62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5497" autoAdjust="0"/>
  </p:normalViewPr>
  <p:slideViewPr>
    <p:cSldViewPr snapToGrid="0">
      <p:cViewPr varScale="1">
        <p:scale>
          <a:sx n="55" d="100"/>
          <a:sy n="55" d="100"/>
        </p:scale>
        <p:origin x="1034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B9080F-0FF5-4CE7-901F-836B640E059F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7E74E9-5184-4156-B713-8AD0FA37B0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199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emoji.com/view/emoji/56/smileys-people/thumbs-up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iemoji.com/view/emoji/57/smileys-people/thumbs-down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https://www.iemoji.com/view/emoji/56/smileys-people/thumbs-up</a:t>
            </a:r>
            <a:endParaRPr lang="en-US" dirty="0"/>
          </a:p>
          <a:p>
            <a:r>
              <a:rPr lang="en-US" dirty="0">
                <a:hlinkClick r:id="rId4"/>
              </a:rPr>
              <a:t>https://www.iemoji.com/view/emoji/57/smileys-people/thumbs-down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7E74E9-5184-4156-B713-8AD0FA37B04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602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FA8490F-FF7E-4E65-A571-17BFB0E6811B}" type="slidenum">
              <a:rPr lang="en-US" altLang="en-US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  <p:sp>
        <p:nvSpPr>
          <p:cNvPr id="192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81038"/>
            <a:ext cx="6049962" cy="3403600"/>
          </a:xfrm>
          <a:ln/>
        </p:spPr>
      </p:sp>
      <p:sp>
        <p:nvSpPr>
          <p:cNvPr id="19251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434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AFA8490F-FF7E-4E65-A571-17BFB0E6811B}" type="slidenum">
              <a:rPr lang="en-US" altLang="en-US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  <p:sp>
        <p:nvSpPr>
          <p:cNvPr id="192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4813" y="681038"/>
            <a:ext cx="6049962" cy="3403600"/>
          </a:xfrm>
          <a:ln/>
        </p:spPr>
      </p:sp>
      <p:sp>
        <p:nvSpPr>
          <p:cNvPr id="19251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alt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7988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0EF28-3EF3-473E-9C50-3C68F2DEB8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E3B388-2F03-462C-B9C1-7F6AF04716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11F78-0A4D-4E5E-82A0-66C29AF62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AA093-5950-46B2-876D-B11C1673E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40B0A3-3525-479A-A573-7CC45766A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185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C7E15-9A9F-4280-85D9-516BC5944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46B082-7542-497D-9497-9DDA7DC308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305A5-8356-4F50-9608-C5AD4C34F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3C732-242D-4CEC-AAF3-8E0D90EC0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483142-7D1A-4F4F-BD3E-5ECB0FD7C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62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0BB778-EF4A-499C-AD01-3BC669139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CB3146-1080-4DB9-8061-31919E502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F4D03-D2BC-4D9A-B4EB-635434FF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DF5D2-7E82-46F5-9676-9C93FAC76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7C3B1-B300-4D14-BF99-EB0EE9561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907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14167-C158-4F32-9B13-A4C3146B1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1EE8B-43F4-4341-923E-42F1144DAE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FC1AD-FF07-4FFF-96DE-AFB1C700A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CCBF4-41D0-43D3-8743-3C138715B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CCB4D-8F9F-4C94-A104-83A096E4A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452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66F7-FFB9-48FE-86B4-E46F0EFD0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5D60D5-0462-49C3-B11B-ACDC372B69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54F49-81DB-4F35-B23F-A1BA7C571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EE9F1-DEF9-4A5B-8023-D7F8CE025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6A8B4-A989-4F77-B3A2-EFDB96AB4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16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07214-86DA-438B-9D5A-B4666A7D5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6D359-59F4-4624-84B3-26A8063427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C34B00-BD79-4B04-AA0D-BA30149E0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DFA4E3-6574-4D2E-8F60-E569E70F1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C8C9F-603E-410A-8426-1D66BCC15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90063B-74CB-4821-B23A-321B55868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0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91378-5F0B-4033-9278-56CED5007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2CDEF-4EA0-42AA-A831-093EDF205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073BC6-221D-4C68-A9E0-C2B09E5C5B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1723B8-803B-4D93-A7B8-A4B9EAA8E1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9A8296-2C03-4BB8-A98C-94D9F92F33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53E24A-F453-4DFE-81C9-24715C4E6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A3478D-42CF-45AA-BC85-B7A31A452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8A2120-6866-4732-81FF-87797117D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110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F1102-35BA-43DD-97F4-685E0A32B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937149-D351-45AF-ABFF-400FB0501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ADE1AF-327E-44B9-8AAE-FE5469716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2E8AF5-72FF-45FC-8CFC-BAD0E9100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568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6CB42A-DC69-4FCD-9D87-E749DCA33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6D3BF1-3A59-402D-B41D-6ED67C1F2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3D16C1-BE7A-4142-AE8C-44E56BBA7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37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26A5-50C2-462E-AACF-00D38F3B5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6635E-5A5A-4160-A1B1-831DB4FF4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F159FF-41C8-429A-A572-065DF890E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4CB091-0EF6-41C9-84B2-3A1612AC3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9909B-75D8-4B11-A08A-8A1BD863A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E7ED7B-A7DA-4BB3-AA89-FC53B91CF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60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EE3E2-539D-45F6-A29E-CB2356EB9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6FE32C-5B15-4A3B-94DC-A0A684C38E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D6987E-0DBF-4832-A331-78E5FB159C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F4C0D2-BFDB-468F-A212-3BB5AA49C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BD3C22-22FF-4611-9FFF-4641F98A8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37ACF1-2341-4004-A907-B64520709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98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85A201-F98D-47A8-A89B-529299F6C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02070-9ABC-4975-AC76-D7ACA6274E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C8DFDD-2399-431D-AD88-040BB2DEF7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04820-F6BC-400A-A122-887D59595270}" type="datetimeFigureOut">
              <a:rPr lang="en-US" smtClean="0"/>
              <a:t>3/24/2020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F0802-5905-47E2-AB37-26AC5644F4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DF82D-D7AD-4B61-8EE2-B364A73656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C828F-E68E-4104-A714-F28F53EBF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76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2.m4a"/><Relationship Id="rId7" Type="http://schemas.openxmlformats.org/officeDocument/2006/relationships/image" Target="../media/image3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image" Target="../media/image4.jpe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hyperlink" Target="http://www.youtube.com/watch?v=xwOCmJevigw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1B52F-F18A-4742-94BA-E51380739A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>
                <a:latin typeface="Century" panose="02040604050505020304" pitchFamily="18" charset="0"/>
              </a:rPr>
            </a:br>
            <a:r>
              <a:rPr lang="en-US" dirty="0">
                <a:latin typeface="Century" panose="02040604050505020304" pitchFamily="18" charset="0"/>
              </a:rPr>
              <a:t>Deontological Theories – Kant and the Categorical Imperative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17EE93A-A22D-4A35-8714-B26C7983C4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379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8"/>
    </mc:Choice>
    <mc:Fallback>
      <p:transition spd="slow" advTm="5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868362"/>
          </a:xfrm>
        </p:spPr>
        <p:txBody>
          <a:bodyPr>
            <a:normAutofit fontScale="90000"/>
          </a:bodyPr>
          <a:lstStyle/>
          <a:p>
            <a:pPr algn="ctr" eaLnBrk="1" hangingPunct="1"/>
            <a:r>
              <a:rPr lang="en-US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Deontological (Duty-Based Approaches)</a:t>
            </a:r>
            <a:br>
              <a:rPr lang="en-US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5F4D3B-7D90-4275-B8C6-DCCE77972E47}"/>
              </a:ext>
            </a:extLst>
          </p:cNvPr>
          <p:cNvSpPr txBox="1"/>
          <p:nvPr/>
        </p:nvSpPr>
        <p:spPr>
          <a:xfrm>
            <a:off x="1037492" y="1482969"/>
            <a:ext cx="10058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Actions are inherently good or bad.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	Help the less fortunate.       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	Steal.</a:t>
            </a:r>
          </a:p>
        </p:txBody>
      </p:sp>
      <p:pic>
        <p:nvPicPr>
          <p:cNvPr id="1026" name="Picture 2" descr="Thumbs up.">
            <a:extLst>
              <a:ext uri="{FF2B5EF4-FFF2-40B4-BE49-F238E27FC236}">
                <a16:creationId xmlns:a16="http://schemas.microsoft.com/office/drawing/2014/main" id="{62582C01-66F6-41B6-A658-6C4E6EB28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4133" y="2605721"/>
            <a:ext cx="767861" cy="76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humbs down.">
            <a:extLst>
              <a:ext uri="{FF2B5EF4-FFF2-40B4-BE49-F238E27FC236}">
                <a16:creationId xmlns:a16="http://schemas.microsoft.com/office/drawing/2014/main" id="{E542293A-36FF-49D7-8BB1-D42F35A04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2624" y="4364182"/>
            <a:ext cx="767861" cy="767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DE1BA2C-4A19-40EA-8773-FEB22849ED2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63368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84"/>
    </mc:Choice>
    <mc:Fallback>
      <p:transition spd="slow" advTm="12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868362"/>
          </a:xfrm>
        </p:spPr>
        <p:txBody>
          <a:bodyPr>
            <a:normAutofit fontScale="90000"/>
          </a:bodyPr>
          <a:lstStyle/>
          <a:p>
            <a:pPr algn="ctr" eaLnBrk="1" hangingPunct="1"/>
            <a:r>
              <a:rPr lang="en-US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Kant’s Categorical Imperative</a:t>
            </a:r>
            <a:br>
              <a:rPr lang="en-US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7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1600201"/>
            <a:ext cx="7620000" cy="4525963"/>
          </a:xfrm>
        </p:spPr>
        <p:txBody>
          <a:bodyPr/>
          <a:lstStyle/>
          <a:p>
            <a:pPr eaLnBrk="1" hangingPunct="1"/>
            <a:r>
              <a:rPr lang="en-US" altLang="en-US" sz="2400" dirty="0"/>
              <a:t>Act always on the principle that ensures that all individuals will be treated as ends in themselves and never as merely a means to an end.</a:t>
            </a:r>
          </a:p>
          <a:p>
            <a:pPr eaLnBrk="1" hangingPunct="1"/>
            <a:endParaRPr lang="en-US" altLang="en-US" sz="2400" dirty="0"/>
          </a:p>
          <a:p>
            <a:pPr eaLnBrk="1" hangingPunct="1"/>
            <a:endParaRPr lang="en-US" altLang="en-US" sz="2400" dirty="0"/>
          </a:p>
          <a:p>
            <a:pPr eaLnBrk="1" hangingPunct="1"/>
            <a:r>
              <a:rPr lang="en-US" altLang="en-US" sz="2400" dirty="0"/>
              <a:t>Act always on the principle that you would be willing to have be universally binding, without exception, on everyone.</a:t>
            </a:r>
          </a:p>
        </p:txBody>
      </p:sp>
      <p:pic>
        <p:nvPicPr>
          <p:cNvPr id="4" name="Picture 2" descr="http://media-2.web.britannica.com/eb-media/69/99069-004-1D777F95.jpg">
            <a:extLst>
              <a:ext uri="{FF2B5EF4-FFF2-40B4-BE49-F238E27FC236}">
                <a16:creationId xmlns:a16="http://schemas.microsoft.com/office/drawing/2014/main" id="{9B15060A-7319-4024-912A-1979F74989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1295399"/>
            <a:ext cx="2809875" cy="386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DF99039-F1C9-412F-87B3-0E9FC333BBE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877"/>
    </mc:Choice>
    <mc:Fallback>
      <p:transition spd="slow" advTm="54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TextBox 3"/>
          <p:cNvSpPr txBox="1">
            <a:spLocks noChangeArrowheads="1"/>
          </p:cNvSpPr>
          <p:nvPr/>
        </p:nvSpPr>
        <p:spPr bwMode="auto">
          <a:xfrm>
            <a:off x="2133600" y="6096000"/>
            <a:ext cx="7848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hlinkClick r:id="rId4"/>
              </a:rPr>
              <a:t>http://www.youtube.com/watch?v=xwOCmJevigw</a:t>
            </a:r>
            <a:r>
              <a:rPr lang="en-US" altLang="en-US" sz="1800"/>
              <a:t> </a:t>
            </a:r>
          </a:p>
        </p:txBody>
      </p:sp>
      <p:pic>
        <p:nvPicPr>
          <p:cNvPr id="178179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900" y="533400"/>
            <a:ext cx="8382000" cy="523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6A25F08-74A5-4712-93E0-63353A76A6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24"/>
    </mc:Choice>
    <mc:Fallback>
      <p:transition spd="slow" advTm="12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304800"/>
            <a:ext cx="8229600" cy="609600"/>
          </a:xfrm>
        </p:spPr>
        <p:txBody>
          <a:bodyPr/>
          <a:lstStyle/>
          <a:p>
            <a:pPr eaLnBrk="1" hangingPunct="1"/>
            <a:r>
              <a:rPr lang="en-US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Problems with the Categorical Imperative</a:t>
            </a:r>
          </a:p>
        </p:txBody>
      </p:sp>
      <p:sp>
        <p:nvSpPr>
          <p:cNvPr id="191491" name="Text Box 3"/>
          <p:cNvSpPr txBox="1">
            <a:spLocks noChangeArrowheads="1"/>
          </p:cNvSpPr>
          <p:nvPr/>
        </p:nvSpPr>
        <p:spPr bwMode="auto">
          <a:xfrm>
            <a:off x="1019908" y="1158270"/>
            <a:ext cx="822960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400" dirty="0"/>
              <a:t>Suppose we have the </a:t>
            </a:r>
            <a:r>
              <a:rPr lang="en-US" altLang="en-US" sz="2400" b="1" dirty="0"/>
              <a:t>two</a:t>
            </a:r>
            <a:r>
              <a:rPr lang="en-US" altLang="en-US" sz="2400" dirty="0"/>
              <a:t> rules.</a:t>
            </a:r>
          </a:p>
          <a:p>
            <a:pPr lvl="1" eaLnBrk="1" hangingPunct="1">
              <a:spcBef>
                <a:spcPct val="50000"/>
              </a:spcBef>
              <a:buFontTx/>
              <a:buChar char="•"/>
            </a:pPr>
            <a:r>
              <a:rPr lang="en-US" altLang="en-US" sz="2400" dirty="0"/>
              <a:t> Tell the truth.</a:t>
            </a:r>
          </a:p>
          <a:p>
            <a:pPr lvl="1" eaLnBrk="1" hangingPunct="1">
              <a:spcBef>
                <a:spcPct val="50000"/>
              </a:spcBef>
              <a:buFontTx/>
              <a:buChar char="•"/>
            </a:pPr>
            <a:r>
              <a:rPr lang="en-US" altLang="en-US" sz="2400" dirty="0"/>
              <a:t> Keep your promises.</a:t>
            </a:r>
          </a:p>
        </p:txBody>
      </p:sp>
      <p:sp>
        <p:nvSpPr>
          <p:cNvPr id="191492" name="Text Box 4"/>
          <p:cNvSpPr txBox="1">
            <a:spLocks noChangeArrowheads="1"/>
          </p:cNvSpPr>
          <p:nvPr/>
        </p:nvSpPr>
        <p:spPr bwMode="auto">
          <a:xfrm>
            <a:off x="2309446" y="3018692"/>
            <a:ext cx="7842739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50000"/>
              </a:spcBef>
              <a:buFontTx/>
              <a:buNone/>
            </a:pPr>
            <a:r>
              <a:rPr lang="en-US" altLang="en-US" sz="1800" dirty="0"/>
              <a:t>You are part of the marketing department of a cool tech company.  You have signed an employment agreement to protect your company’s trade secrets. The organizer of a trade show invites you to be on a  panel showcasing upcoming products.  Companies typically fall all over each other to get such invitations.  Yet you know that your new product has a critical flaw, known only to company insiders. Should you: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1800" dirty="0"/>
              <a:t> Accept the invitation and tell the truth about your product.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1800" dirty="0"/>
              <a:t> Accept the invitation and misrepresent the quality of your product.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en-US" sz="1800" dirty="0"/>
              <a:t> Tell the organizer that you don’t feel comfortable talking about your product.</a:t>
            </a:r>
          </a:p>
          <a:p>
            <a:pPr eaLnBrk="1" hangingPunct="1">
              <a:spcBef>
                <a:spcPct val="50000"/>
              </a:spcBef>
            </a:pPr>
            <a:endParaRPr lang="en-US" altLang="en-US" sz="18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A30C68D-275B-4341-8A1B-D97E3403867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381"/>
    </mc:Choice>
    <mc:Fallback>
      <p:transition spd="slow" advTm="78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9149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0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304800"/>
            <a:ext cx="8229600" cy="609600"/>
          </a:xfrm>
        </p:spPr>
        <p:txBody>
          <a:bodyPr/>
          <a:lstStyle/>
          <a:p>
            <a:pPr algn="ctr" eaLnBrk="1" hangingPunct="1"/>
            <a:r>
              <a:rPr lang="en-US" alt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The Bottom Line</a:t>
            </a:r>
          </a:p>
        </p:txBody>
      </p:sp>
      <p:sp>
        <p:nvSpPr>
          <p:cNvPr id="191492" name="Text Box 4"/>
          <p:cNvSpPr txBox="1">
            <a:spLocks noChangeArrowheads="1"/>
          </p:cNvSpPr>
          <p:nvPr/>
        </p:nvSpPr>
        <p:spPr bwMode="auto">
          <a:xfrm>
            <a:off x="1014045" y="1120676"/>
            <a:ext cx="9903337" cy="461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None/>
            </a:pPr>
            <a:r>
              <a:rPr lang="en-US" altLang="en-US" sz="2400" dirty="0"/>
              <a:t>No single ethical theory is a magic bullet.  </a:t>
            </a:r>
          </a:p>
          <a:p>
            <a:pPr eaLnBrk="1" hangingPunct="1">
              <a:spcBef>
                <a:spcPct val="50000"/>
              </a:spcBef>
              <a:buNone/>
            </a:pPr>
            <a:endParaRPr lang="en-US" altLang="en-US" sz="2400" dirty="0"/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en-US" sz="2400" dirty="0"/>
              <a:t>Many real life situations are complex.</a:t>
            </a:r>
          </a:p>
          <a:p>
            <a:pPr eaLnBrk="1" hangingPunct="1">
              <a:spcBef>
                <a:spcPct val="50000"/>
              </a:spcBef>
              <a:buNone/>
            </a:pPr>
            <a:endParaRPr lang="en-US" altLang="en-US" sz="2400" dirty="0"/>
          </a:p>
          <a:p>
            <a:pPr eaLnBrk="1" hangingPunct="1">
              <a:spcBef>
                <a:spcPct val="50000"/>
              </a:spcBef>
              <a:buNone/>
            </a:pPr>
            <a:r>
              <a:rPr lang="en-US" altLang="en-US" sz="2400" dirty="0"/>
              <a:t>But these theories can help guide you as you think about what your personal answer is to the question:</a:t>
            </a:r>
          </a:p>
          <a:p>
            <a:pPr eaLnBrk="1" hangingPunct="1">
              <a:spcBef>
                <a:spcPct val="50000"/>
              </a:spcBef>
              <a:buNone/>
            </a:pPr>
            <a:endParaRPr lang="en-US" altLang="en-US" sz="2400" dirty="0"/>
          </a:p>
          <a:p>
            <a:pPr algn="ctr">
              <a:spcBef>
                <a:spcPct val="50000"/>
              </a:spcBef>
              <a:buNone/>
            </a:pPr>
            <a:r>
              <a:rPr lang="en-US" altLang="en-US" sz="4400" b="1" dirty="0">
                <a:solidFill>
                  <a:srgbClr val="FF0000"/>
                </a:solidFill>
                <a:latin typeface="BlackBoardDisplaySCapsSSK" panose="00000400000000000000" pitchFamily="2" charset="0"/>
              </a:rPr>
              <a:t>What is right?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DA3C56F-6428-4EB7-A0C7-44BB7FA8B00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50000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52"/>
    </mc:Choice>
    <mc:Fallback>
      <p:transition spd="slow" advTm="213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1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1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1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1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5|2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2|31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7|3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3.3|3.9|6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1440</TotalTime>
  <Words>313</Words>
  <Application>Microsoft Office PowerPoint</Application>
  <PresentationFormat>Widescreen</PresentationFormat>
  <Paragraphs>38</Paragraphs>
  <Slides>6</Slides>
  <Notes>3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BlackBoardDisplaySCapsSSK</vt:lpstr>
      <vt:lpstr>Calibri</vt:lpstr>
      <vt:lpstr>Calibri Light</vt:lpstr>
      <vt:lpstr>Century</vt:lpstr>
      <vt:lpstr>Office Theme</vt:lpstr>
      <vt:lpstr> Deontological Theories – Kant and the Categorical Imperative</vt:lpstr>
      <vt:lpstr>Deontological (Duty-Based Approaches) </vt:lpstr>
      <vt:lpstr>Kant’s Categorical Imperative </vt:lpstr>
      <vt:lpstr>PowerPoint Presentation</vt:lpstr>
      <vt:lpstr>Problems with the Categorical Imperative</vt:lpstr>
      <vt:lpstr>The Bottom 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Deontolotototogical Theories – Kant and the Categorical Imperative</dc:title>
  <dc:creator>Elaine Rich</dc:creator>
  <cp:lastModifiedBy>Elaine Rich</cp:lastModifiedBy>
  <cp:revision>13</cp:revision>
  <dcterms:created xsi:type="dcterms:W3CDTF">2020-03-23T20:33:58Z</dcterms:created>
  <dcterms:modified xsi:type="dcterms:W3CDTF">2020-03-25T22:03:46Z</dcterms:modified>
</cp:coreProperties>
</file>

<file path=docProps/thumbnail.jpeg>
</file>